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  <p:sldMasterId id="2147483696" r:id="rId3"/>
  </p:sldMasterIdLst>
  <p:handoutMasterIdLst>
    <p:handoutMasterId r:id="rId29"/>
  </p:handoutMasterIdLst>
  <p:sldIdLst>
    <p:sldId id="272" r:id="rId4"/>
    <p:sldId id="280" r:id="rId5"/>
    <p:sldId id="273" r:id="rId6"/>
    <p:sldId id="261" r:id="rId7"/>
    <p:sldId id="274" r:id="rId8"/>
    <p:sldId id="275" r:id="rId9"/>
    <p:sldId id="281" r:id="rId10"/>
    <p:sldId id="277" r:id="rId11"/>
    <p:sldId id="287" r:id="rId12"/>
    <p:sldId id="278" r:id="rId13"/>
    <p:sldId id="288" r:id="rId14"/>
    <p:sldId id="276" r:id="rId15"/>
    <p:sldId id="285" r:id="rId16"/>
    <p:sldId id="289" r:id="rId17"/>
    <p:sldId id="290" r:id="rId18"/>
    <p:sldId id="282" r:id="rId19"/>
    <p:sldId id="286" r:id="rId20"/>
    <p:sldId id="291" r:id="rId21"/>
    <p:sldId id="292" r:id="rId22"/>
    <p:sldId id="293" r:id="rId23"/>
    <p:sldId id="284" r:id="rId24"/>
    <p:sldId id="294" r:id="rId25"/>
    <p:sldId id="295" r:id="rId26"/>
    <p:sldId id="296" r:id="rId27"/>
    <p:sldId id="27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BC71B-257A-4C3F-8734-7CD6BD3C4997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5F06D1-C24A-476E-A318-DC6C24A1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F087C1-D4C1-42E2-A93D-BFB45610F016}" type="datetimeFigureOut">
              <a:rPr lang="en-US" smtClean="0"/>
              <a:pPr/>
              <a:t>08/12/2019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E3B0CA-00F9-4520-BE71-9FAEEE5A77D1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8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924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1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23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2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E3B0CA-00F9-4520-BE71-9FAEEE5A77D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474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938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F087C1-D4C1-42E2-A93D-BFB45610F016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F087C1-D4C1-42E2-A93D-BFB45610F016}" type="datetimeFigureOut">
              <a:rPr lang="en-US" smtClean="0">
                <a:solidFill>
                  <a:srgbClr val="775F55"/>
                </a:solidFill>
              </a:rPr>
              <a:pPr/>
              <a:t>08/12/2019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E3B0CA-00F9-4520-BE71-9FAEEE5A7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washoecounty.us/health/programs-and-services/emergency-medical-services-oversight-program/911_Education.php?utm_source=thinkbeforeyoudial.com&amp;utm_medium=redirec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19200"/>
            <a:ext cx="7239000" cy="4648200"/>
          </a:xfrm>
        </p:spPr>
        <p:txBody>
          <a:bodyPr>
            <a:noAutofit/>
          </a:bodyPr>
          <a:lstStyle/>
          <a:p>
            <a:br>
              <a:rPr lang="en-US" sz="6000" dirty="0"/>
            </a:br>
            <a:r>
              <a:rPr lang="en-US" sz="6000" dirty="0"/>
              <a:t>Annual Presentation to Regional Councils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/>
              <a:t>Christina Conti</a:t>
            </a:r>
          </a:p>
          <a:p>
            <a:pPr algn="r"/>
            <a:r>
              <a:rPr lang="en-US" dirty="0"/>
              <a:t>Washoe County Health District</a:t>
            </a:r>
          </a:p>
        </p:txBody>
      </p:sp>
    </p:spTree>
    <p:extLst>
      <p:ext uri="{BB962C8B-B14F-4D97-AF65-F5344CB8AC3E}">
        <p14:creationId xmlns:p14="http://schemas.microsoft.com/office/powerpoint/2010/main" val="21636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Report Highlights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543800" cy="3200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52,117 calls for service.</a:t>
            </a:r>
          </a:p>
          <a:p>
            <a:pPr lvl="1"/>
            <a:r>
              <a:rPr lang="en-US" dirty="0"/>
              <a:t>Matched calls between fire agencies and REMSA.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1.01% increase from FY16-17</a:t>
            </a:r>
          </a:p>
          <a:p>
            <a:pPr lvl="1"/>
            <a:endParaRPr lang="en-US" dirty="0"/>
          </a:p>
          <a:p>
            <a:r>
              <a:rPr lang="en-US" dirty="0"/>
              <a:t>Median Response Travel Times: </a:t>
            </a:r>
          </a:p>
          <a:p>
            <a:pPr lvl="1"/>
            <a:r>
              <a:rPr lang="en-US" dirty="0" err="1"/>
              <a:t>En</a:t>
            </a:r>
            <a:r>
              <a:rPr lang="en-US" dirty="0"/>
              <a:t> Route	   Fire First Responder arrival: </a:t>
            </a:r>
            <a:r>
              <a:rPr lang="en-US" b="1" dirty="0">
                <a:solidFill>
                  <a:schemeClr val="accent1"/>
                </a:solidFill>
              </a:rPr>
              <a:t>04:19 minutes</a:t>
            </a:r>
          </a:p>
          <a:p>
            <a:pPr lvl="1"/>
            <a:r>
              <a:rPr lang="en-US" dirty="0" err="1"/>
              <a:t>En</a:t>
            </a:r>
            <a:r>
              <a:rPr lang="en-US" dirty="0"/>
              <a:t> Route	   REMSA arrival: </a:t>
            </a:r>
            <a:r>
              <a:rPr lang="en-US" b="1" dirty="0">
                <a:solidFill>
                  <a:schemeClr val="accent1"/>
                </a:solidFill>
              </a:rPr>
              <a:t>05:52 minutes</a:t>
            </a:r>
          </a:p>
          <a:p>
            <a:pPr lvl="1"/>
            <a:endParaRPr lang="en-US" dirty="0"/>
          </a:p>
          <a:p>
            <a:r>
              <a:rPr lang="en-US" dirty="0"/>
              <a:t>Patient Perspective:</a:t>
            </a:r>
          </a:p>
          <a:p>
            <a:pPr lvl="1"/>
            <a:r>
              <a:rPr lang="en-US" dirty="0"/>
              <a:t>Median time a patient is waiting from the initial call to the first arriving unit on scene, utilizing REMSA priorities.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93460" y="3581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93460" y="3276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62959"/>
              </p:ext>
            </p:extLst>
          </p:nvPr>
        </p:nvGraphicFramePr>
        <p:xfrm>
          <a:off x="2416289" y="4876800"/>
          <a:ext cx="4270376" cy="1752596"/>
        </p:xfrm>
        <a:graphic>
          <a:graphicData uri="http://schemas.openxmlformats.org/drawingml/2006/table">
            <a:tbl>
              <a:tblPr firstRow="1" firstCol="1" bandRow="1"/>
              <a:tblGrid>
                <a:gridCol w="213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Times New Roman"/>
                        </a:rPr>
                        <a:t>REMSA Priority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Times New Roman"/>
                        </a:rPr>
                        <a:t>Patient's Perspective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05:52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06:25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07:13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07:51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Arial"/>
                        </a:rPr>
                        <a:t>06:14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53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  <a:latin typeface="Gotham"/>
                          <a:ea typeface="Times New Roman"/>
                          <a:cs typeface="Times New Roman"/>
                        </a:rPr>
                        <a:t>Used N = 50,680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Report Highlights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010399" cy="452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5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EMS Strategic Planning Initiatives Accomplished: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Implementation of appropriate protocols to determine service levels through </a:t>
            </a:r>
            <a:r>
              <a:rPr lang="en-US" sz="2000" dirty="0" err="1"/>
              <a:t>EMD</a:t>
            </a:r>
            <a:r>
              <a:rPr lang="en-US" sz="2000" dirty="0"/>
              <a:t> process to low acuity Priority 3 calls. </a:t>
            </a:r>
          </a:p>
          <a:p>
            <a:pPr lvl="2">
              <a:lnSpc>
                <a:spcPct val="150000"/>
              </a:lnSpc>
            </a:pPr>
            <a:r>
              <a:rPr lang="en-US" sz="1700" dirty="0"/>
              <a:t>Omega calls implemented February 1, 2018</a:t>
            </a:r>
          </a:p>
          <a:p>
            <a:pPr lvl="2">
              <a:lnSpc>
                <a:spcPct val="150000"/>
              </a:lnSpc>
            </a:pPr>
            <a:r>
              <a:rPr lang="en-US" sz="1700" dirty="0"/>
              <a:t>Card 33 calls implemented July 2, 2018</a:t>
            </a:r>
          </a:p>
          <a:p>
            <a:pPr lvl="2">
              <a:lnSpc>
                <a:spcPct val="150000"/>
              </a:lnSpc>
            </a:pPr>
            <a:r>
              <a:rPr lang="en-US" sz="1700" dirty="0"/>
              <a:t>Alpha calls implemented October 1, 2018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Develop a regional set of protocols for the delivery of prehospital patient care.</a:t>
            </a:r>
          </a:p>
          <a:p>
            <a:pPr lvl="2">
              <a:lnSpc>
                <a:spcPct val="150000"/>
              </a:lnSpc>
            </a:pPr>
            <a:r>
              <a:rPr lang="en-US" sz="1700" dirty="0"/>
              <a:t>January 2018 protocols were in effective for eight agencies within Washoe County.</a:t>
            </a:r>
          </a:p>
          <a:p>
            <a:pPr lvl="1">
              <a:lnSpc>
                <a:spcPct val="15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326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Statewide training developed for First Responders</a:t>
            </a:r>
          </a:p>
          <a:p>
            <a:pPr lvl="1">
              <a:lnSpc>
                <a:spcPct val="150000"/>
              </a:lnSpc>
            </a:pPr>
            <a:r>
              <a:rPr lang="en-US" sz="2100" dirty="0"/>
              <a:t>Videos provide basic information about a variety of disabilities and strategies to use when responding to calls involving citizens with intellectual and/or development disabilities.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Mass Casualty Incident Plan Update, Alpha Plan	</a:t>
            </a:r>
          </a:p>
          <a:p>
            <a:pPr lvl="1">
              <a:lnSpc>
                <a:spcPct val="150000"/>
              </a:lnSpc>
            </a:pPr>
            <a:r>
              <a:rPr lang="en-US" sz="2100" dirty="0"/>
              <a:t>The EMS Program facilitated the development of a plan addressing large-scale or multi-location MCI called the Alpha Plan.  </a:t>
            </a:r>
          </a:p>
        </p:txBody>
      </p:sp>
    </p:spTree>
    <p:extLst>
      <p:ext uri="{BB962C8B-B14F-4D97-AF65-F5344CB8AC3E}">
        <p14:creationId xmlns:p14="http://schemas.microsoft.com/office/powerpoint/2010/main" val="51579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EMS Strategic Planning Initiatives in Process: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Establishment of CAD-to-CAD interface between primary </a:t>
            </a:r>
            <a:r>
              <a:rPr lang="en-US" sz="2000" dirty="0" err="1"/>
              <a:t>PSAP</a:t>
            </a:r>
            <a:r>
              <a:rPr lang="en-US" sz="2000" dirty="0"/>
              <a:t> and REMSA dispatch center.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Establish a regional process that continuously examines performance of the EMS system.  </a:t>
            </a:r>
          </a:p>
          <a:p>
            <a:pPr lvl="1">
              <a:lnSpc>
                <a:spcPct val="15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769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4100" y="62732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hlinkClick r:id="rId2"/>
              </a:rPr>
              <a:t>thinkbeforeyoudial.com</a:t>
            </a:r>
            <a:endParaRPr lang="en-US" dirty="0"/>
          </a:p>
        </p:txBody>
      </p:sp>
      <p:pic>
        <p:nvPicPr>
          <p:cNvPr id="6" name="Picture 5" descr="E:\Know The Difference\Final (send to vendor)\Social Media\English\BNAE 1\know-the-diff_instagram_bnae-v1_right-slid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830"/>
            <a:ext cx="8001000" cy="6061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98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agencies provided their EMS related highlights, which include accomplishments such as awards and national recognition.</a:t>
            </a:r>
          </a:p>
          <a:p>
            <a:r>
              <a:rPr lang="en-US" dirty="0"/>
              <a:t>Included agencies:</a:t>
            </a:r>
          </a:p>
          <a:p>
            <a:pPr lvl="1"/>
            <a:r>
              <a:rPr lang="en-US" dirty="0"/>
              <a:t>City of Reno Fire Department</a:t>
            </a:r>
          </a:p>
          <a:p>
            <a:pPr lvl="1"/>
            <a:r>
              <a:rPr lang="en-US" dirty="0"/>
              <a:t>City of Sparks Fire Department</a:t>
            </a:r>
          </a:p>
          <a:p>
            <a:pPr lvl="1"/>
            <a:r>
              <a:rPr lang="en-US" dirty="0"/>
              <a:t>Truckee Meadows Fire Protection District</a:t>
            </a:r>
          </a:p>
          <a:p>
            <a:pPr lvl="1"/>
            <a:r>
              <a:rPr lang="en-US" dirty="0"/>
              <a:t>REMSA and Care Flight </a:t>
            </a:r>
          </a:p>
          <a:p>
            <a:pPr lvl="1"/>
            <a:r>
              <a:rPr lang="en-US" dirty="0" err="1"/>
              <a:t>Gerlach</a:t>
            </a:r>
            <a:r>
              <a:rPr lang="en-US" dirty="0"/>
              <a:t> Volunteer Fire &amp; EMS Department</a:t>
            </a:r>
          </a:p>
        </p:txBody>
      </p:sp>
    </p:spTree>
    <p:extLst>
      <p:ext uri="{BB962C8B-B14F-4D97-AF65-F5344CB8AC3E}">
        <p14:creationId xmlns:p14="http://schemas.microsoft.com/office/powerpoint/2010/main" val="267040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Current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9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Strategic Plan 2019-2023, Approved May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en-US" sz="8000" b="1" dirty="0"/>
              <a:t>Goal #1 – Enhanced utilization of EMS resources</a:t>
            </a:r>
          </a:p>
          <a:p>
            <a:pPr lvl="1"/>
            <a:r>
              <a:rPr lang="en-US" sz="8000" dirty="0"/>
              <a:t>Objective 1.1.  Develop appropriate protocols to determine service level for low acuity EMS calls that receive an alternative response by July 1, 2019.</a:t>
            </a:r>
          </a:p>
          <a:p>
            <a:pPr lvl="1"/>
            <a:r>
              <a:rPr lang="en-US" sz="8000" dirty="0"/>
              <a:t>Objective 1.2.</a:t>
            </a:r>
            <a:r>
              <a:rPr lang="en-US" sz="8000" b="1" dirty="0"/>
              <a:t>  </a:t>
            </a:r>
            <a:r>
              <a:rPr lang="en-US" sz="8000" dirty="0"/>
              <a:t>Develop standardized procedures for eligible patients to receive funded alternative transportation to obtain medical care at an alternative destination by November 4, 2021.</a:t>
            </a:r>
          </a:p>
          <a:p>
            <a:pPr lvl="1"/>
            <a:endParaRPr lang="en-US" sz="8000" dirty="0"/>
          </a:p>
          <a:p>
            <a:pPr lvl="0"/>
            <a:r>
              <a:rPr lang="en-US" sz="8000" b="1" dirty="0"/>
              <a:t>Goal #2 – Improve pre-hospital EMS performance</a:t>
            </a:r>
          </a:p>
          <a:p>
            <a:pPr lvl="1"/>
            <a:r>
              <a:rPr lang="en-US" sz="8000" dirty="0"/>
              <a:t>Objective 2.1. Implement regional usage of Automatic Vehicle Locator (</a:t>
            </a:r>
            <a:r>
              <a:rPr lang="en-US" sz="8000" dirty="0" err="1"/>
              <a:t>AVL</a:t>
            </a:r>
            <a:r>
              <a:rPr lang="en-US" sz="8000" dirty="0"/>
              <a:t>) technology to dispatch closest available unit by December 31, 2022.</a:t>
            </a:r>
          </a:p>
          <a:p>
            <a:pPr lvl="1"/>
            <a:r>
              <a:rPr lang="en-US" sz="8000" dirty="0"/>
              <a:t>Objective 2.2. Increase depth of resources able to respond to EMS calls for service in Washoe County by December 31st annually.</a:t>
            </a:r>
          </a:p>
          <a:p>
            <a:pPr lvl="1"/>
            <a:r>
              <a:rPr lang="en-US" sz="8000" dirty="0"/>
              <a:t>Objective 2.3. Monitor national trends and plan for response, specifically active assailant, by December 31, 2019.</a:t>
            </a:r>
          </a:p>
          <a:p>
            <a:pPr lvl="1"/>
            <a:endParaRPr lang="en-US" sz="2800" dirty="0"/>
          </a:p>
          <a:p>
            <a:endParaRPr lang="en-US" sz="27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6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Strategic Plan 2019-2023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b="1" dirty="0"/>
              <a:t>Goal #3 – Improve communications</a:t>
            </a:r>
          </a:p>
          <a:p>
            <a:pPr lvl="1"/>
            <a:r>
              <a:rPr lang="en-US" sz="2000" dirty="0"/>
              <a:t>Objective 3.1. Enhance radio communication systems within Washoe County by June 30, 2023.  </a:t>
            </a:r>
          </a:p>
          <a:p>
            <a:pPr lvl="1"/>
            <a:r>
              <a:rPr lang="en-US" sz="2000" dirty="0"/>
              <a:t>Objective 3.2. Establish a CAD-to-CAD (computer aided dispatch) interface between the three </a:t>
            </a:r>
            <a:r>
              <a:rPr lang="en-US" sz="2000" dirty="0" err="1"/>
              <a:t>PSAPs</a:t>
            </a:r>
            <a:r>
              <a:rPr lang="en-US" sz="2000" dirty="0"/>
              <a:t> and REMSA dispatch center by December 2022.</a:t>
            </a:r>
          </a:p>
          <a:p>
            <a:pPr marL="365760" lvl="1" indent="0">
              <a:buNone/>
            </a:pPr>
            <a:endParaRPr lang="en-US" sz="2000" dirty="0"/>
          </a:p>
          <a:p>
            <a:pPr lvl="0"/>
            <a:r>
              <a:rPr lang="en-US" sz="2000" b="1" dirty="0"/>
              <a:t>Goal #4 – Enhanced EMS system through improved continuity of care</a:t>
            </a:r>
          </a:p>
          <a:p>
            <a:pPr lvl="1"/>
            <a:r>
              <a:rPr lang="en-US" sz="2000" dirty="0"/>
              <a:t>Objective 4.1. Establish a regional process that continuously examines performance of the EMS system by August 2020.</a:t>
            </a:r>
          </a:p>
          <a:p>
            <a:pPr lvl="1"/>
            <a:r>
              <a:rPr lang="en-US" sz="2000" dirty="0"/>
              <a:t>Objective 4.2. Produce an annual report on EMS system performance that includes hospital outcome data by January 31, 2021.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175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Oversight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/>
              <a:t>EMS Oversight Program Manager – Christina Conti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EMS Coordinator – Brittany Dayton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Statistician – Heather Kerwin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Office Support Specialist – Jackie Lawson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EMS Advisory Board Support – Dawn Spinola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4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Strategic Plan 2019-2023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Goal #5 – Identify recurrent callers of the EMS system</a:t>
            </a:r>
          </a:p>
          <a:p>
            <a:pPr lvl="1"/>
            <a:r>
              <a:rPr lang="en-US" sz="2900" dirty="0"/>
              <a:t>Objective 5.1.</a:t>
            </a:r>
            <a:r>
              <a:rPr lang="en-US" sz="2900" b="1" dirty="0"/>
              <a:t> </a:t>
            </a:r>
            <a:r>
              <a:rPr lang="en-US" sz="2900" dirty="0"/>
              <a:t>Develop a process to identify and report the recurrent callers in the community by December 31, 2019.  </a:t>
            </a:r>
          </a:p>
          <a:p>
            <a:pPr lvl="1"/>
            <a:r>
              <a:rPr lang="en-US" sz="2900" dirty="0"/>
              <a:t>Objective 5.2. Participate in community workgroup to provide recurrent callers with other resources, reducing the impact to the EMS system by November 30, 2021.</a:t>
            </a:r>
            <a:r>
              <a:rPr lang="en-US" sz="2900" b="1" dirty="0"/>
              <a:t> </a:t>
            </a:r>
          </a:p>
          <a:p>
            <a:pPr lvl="1"/>
            <a:endParaRPr lang="en-US" sz="2900" b="1" dirty="0"/>
          </a:p>
          <a:p>
            <a:pPr lvl="0"/>
            <a:r>
              <a:rPr lang="en-US" b="1" dirty="0"/>
              <a:t>Goal #6 – Continue collaborative models</a:t>
            </a:r>
          </a:p>
          <a:p>
            <a:pPr lvl="1"/>
            <a:r>
              <a:rPr lang="en-US" sz="2900" dirty="0"/>
              <a:t>Objective 6.1.  Coordinate and report on strategic planning objectives quarterly through June 2023.</a:t>
            </a:r>
          </a:p>
          <a:p>
            <a:pPr lvl="1"/>
            <a:r>
              <a:rPr lang="en-US" sz="2900" dirty="0"/>
              <a:t>Objective 6.2. Promote the EMS Oversight Program through regional education of the strategic plan’s goals and initiatives through June 2023.</a:t>
            </a:r>
          </a:p>
          <a:p>
            <a:pPr lvl="1"/>
            <a:r>
              <a:rPr lang="en-US" sz="2900" dirty="0"/>
              <a:t>Objective 6.3. Create a new EMS strategic plan for 2023-2028 by February 2023.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9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Regional Projects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CASPER – </a:t>
            </a:r>
            <a:r>
              <a:rPr lang="en-US" u="sng" dirty="0"/>
              <a:t>C</a:t>
            </a:r>
            <a:r>
              <a:rPr lang="en-US" dirty="0"/>
              <a:t>ommunity </a:t>
            </a:r>
            <a:r>
              <a:rPr lang="en-US" u="sng" dirty="0"/>
              <a:t>As</a:t>
            </a:r>
            <a:r>
              <a:rPr lang="en-US" dirty="0"/>
              <a:t>sessment for </a:t>
            </a:r>
            <a:r>
              <a:rPr lang="en-US" u="sng" dirty="0"/>
              <a:t>P</a:t>
            </a:r>
            <a:r>
              <a:rPr lang="en-US" dirty="0"/>
              <a:t>ublic </a:t>
            </a:r>
            <a:r>
              <a:rPr lang="en-US" u="sng" dirty="0"/>
              <a:t>H</a:t>
            </a:r>
            <a:r>
              <a:rPr lang="en-US" dirty="0"/>
              <a:t>ealth </a:t>
            </a:r>
            <a:r>
              <a:rPr lang="en-US" u="sng" dirty="0"/>
              <a:t>E</a:t>
            </a:r>
            <a:r>
              <a:rPr lang="en-US" dirty="0"/>
              <a:t>mergency </a:t>
            </a:r>
            <a:r>
              <a:rPr lang="en-US" u="sng" dirty="0"/>
              <a:t>R</a:t>
            </a:r>
            <a:r>
              <a:rPr lang="en-US" dirty="0"/>
              <a:t>esponse </a:t>
            </a:r>
          </a:p>
          <a:p>
            <a:pPr lvl="1"/>
            <a:r>
              <a:rPr lang="en-US" dirty="0"/>
              <a:t>Door to door survey uses validated sampling method to collect household information before, during, or after disasters.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Conducted by Health District during “preparedness phase”, to inform and prevent, or to gather statistically validated and generalizable data for emergency preparedness efforts. </a:t>
            </a:r>
          </a:p>
          <a:p>
            <a:pPr lvl="2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224 out of 238 survey completed (94%)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7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Regional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Nearly one in three (28%) households’ main source of information during an emergency is television. </a:t>
            </a:r>
          </a:p>
          <a:p>
            <a:pPr lvl="0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primary method of communication during an emergency is via phone call (74%). </a:t>
            </a:r>
          </a:p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26% of households feel they are “well prepared” in the event of an emergency, 25% of households have a meeting place within their neighborhood, while 23% have meeting places outside their neighborhood. </a:t>
            </a:r>
          </a:p>
          <a:p>
            <a:pPr lvl="0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half (38%) of households were aware of the emergency notification system,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CodeRED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7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Regional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majority (85%) of households intend to evacuate in the event of voluntary evacuation.</a:t>
            </a:r>
          </a:p>
          <a:p>
            <a:pPr lvl="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94% of households reported they believe they could evacuate within an hour </a:t>
            </a:r>
            <a:r>
              <a:rPr lang="en-US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assistance. 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Nearly two in three (62%) households reported they have at least one pet and the majority (93%) indicated they would bring their pet with them if they had to evacuate. </a:t>
            </a:r>
          </a:p>
          <a:p>
            <a:pPr lvl="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Most households (55%) indicating they would initially evacuate to friends or family members houses or a second home.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3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Increase community awareness about the importance of planning and redundant forms of communication</a:t>
            </a:r>
          </a:p>
          <a:p>
            <a:pPr>
              <a:lnSpc>
                <a:spcPct val="80000"/>
              </a:lnSpc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Increase community awareness of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CodeRED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Collaborate with neighboring counties on messaging, plan development and preparedness exercises</a:t>
            </a:r>
          </a:p>
          <a:p>
            <a:pPr>
              <a:lnSpc>
                <a:spcPct val="80000"/>
              </a:lnSpc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Provide both English and Spanish written and verbal information when possible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2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" y="457200"/>
            <a:ext cx="7729538" cy="490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9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Inter-Local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August 2014 – Inter-Local Agreement (ILA) for EMS Oversight adopted by political jurisdictions.</a:t>
            </a:r>
          </a:p>
          <a:p>
            <a:endParaRPr lang="en-US" dirty="0"/>
          </a:p>
          <a:p>
            <a:r>
              <a:rPr lang="en-US" dirty="0"/>
              <a:t>The agreement created a regional EMS oversight function within the WCHD for the management, measurement and improvement of EMS.</a:t>
            </a:r>
          </a:p>
          <a:p>
            <a:pPr lvl="1"/>
            <a:r>
              <a:rPr lang="en-US" dirty="0"/>
              <a:t>Compliance vs. performance</a:t>
            </a:r>
          </a:p>
          <a:p>
            <a:pPr lvl="1"/>
            <a:r>
              <a:rPr lang="en-US" dirty="0"/>
              <a:t>Expansion of data collection and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7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of 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/>
              <a:t>District Board of Health (DBOH)</a:t>
            </a:r>
          </a:p>
          <a:p>
            <a:pPr algn="just"/>
            <a:r>
              <a:rPr lang="en-US" dirty="0"/>
              <a:t>Inter Local Agreement for EMS Oversight:</a:t>
            </a:r>
          </a:p>
          <a:p>
            <a:pPr lvl="1" algn="just"/>
            <a:r>
              <a:rPr lang="en-US" dirty="0"/>
              <a:t>Established EMS Advisory Board</a:t>
            </a:r>
          </a:p>
          <a:p>
            <a:pPr lvl="1" algn="just"/>
            <a:r>
              <a:rPr lang="en-US" dirty="0"/>
              <a:t>Established Regional EMS Oversight Program</a:t>
            </a:r>
          </a:p>
          <a:p>
            <a:pPr lvl="1" algn="just"/>
            <a:r>
              <a:rPr lang="en-US" dirty="0"/>
              <a:t>Defined duties of EMS Oversight Program</a:t>
            </a:r>
          </a:p>
          <a:p>
            <a:pPr lvl="1" algn="just"/>
            <a:r>
              <a:rPr lang="en-US" dirty="0"/>
              <a:t>Defined duties of signatories</a:t>
            </a:r>
          </a:p>
          <a:p>
            <a:pPr lvl="2" algn="just"/>
            <a:r>
              <a:rPr lang="en-US" dirty="0"/>
              <a:t>Signatories include: City of Reno, City of Sparks, Truckee Meadows Fire Protection District, Washoe County Board of County Commissioners, and Washoe County Health District</a:t>
            </a:r>
          </a:p>
        </p:txBody>
      </p:sp>
    </p:spTree>
    <p:extLst>
      <p:ext uri="{BB962C8B-B14F-4D97-AF65-F5344CB8AC3E}">
        <p14:creationId xmlns:p14="http://schemas.microsoft.com/office/powerpoint/2010/main" val="331368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Advisory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EMS Advisory Board is comprised of the following members: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Reno City Manager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Sparks City Manager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Washoe County Manager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District Health Officer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Emergency Room Physician – (DBOH Appointment)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Hospital Continuous Quality Improvement (</a:t>
            </a:r>
            <a:r>
              <a:rPr lang="en-US" dirty="0" err="1"/>
              <a:t>CQI</a:t>
            </a:r>
            <a:r>
              <a:rPr lang="en-US" dirty="0"/>
              <a:t>) Representative –(DBOH appointment)</a:t>
            </a:r>
          </a:p>
        </p:txBody>
      </p:sp>
    </p:spTree>
    <p:extLst>
      <p:ext uri="{BB962C8B-B14F-4D97-AF65-F5344CB8AC3E}">
        <p14:creationId xmlns:p14="http://schemas.microsoft.com/office/powerpoint/2010/main" val="51278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Advisory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EMS Advisory Board was established to provide concurrent review of present topics within the Washoe County EMS System.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EMS Advisory Board meets quarterly and reviews reports, evaluations, and recommendations of the EMS Oversight Program. </a:t>
            </a:r>
          </a:p>
          <a:p>
            <a:pPr marL="457200" lvl="2"/>
            <a:r>
              <a:rPr lang="en-US" dirty="0"/>
              <a:t>Makes recommendations to District Health Officer and/or the DBOH related to performance standards, medical protocols, etc.</a:t>
            </a:r>
          </a:p>
          <a:p>
            <a:pPr marL="457200" lvl="2"/>
            <a:r>
              <a:rPr lang="en-US" dirty="0"/>
              <a:t>Strives to implement recommendations of the EMS Oversight Program.</a:t>
            </a:r>
          </a:p>
          <a:p>
            <a:pPr marL="457200" lvl="2"/>
            <a:r>
              <a:rPr lang="en-US" dirty="0"/>
              <a:t>Makes recommendations to respective Boards/Councils regarding participation in working groups established for coordination, review, evaluation and continuous improvement of Emergency Medical Services.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7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Chart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32696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0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FY 2017-2018</a:t>
            </a:r>
            <a:br>
              <a:rPr lang="en-US" sz="5400" dirty="0"/>
            </a:br>
            <a:r>
              <a:rPr lang="en-US" sz="5400" dirty="0"/>
              <a:t>Annual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FY19 Annual Report will be published in November </a:t>
            </a:r>
          </a:p>
        </p:txBody>
      </p:sp>
    </p:spTree>
    <p:extLst>
      <p:ext uri="{BB962C8B-B14F-4D97-AF65-F5344CB8AC3E}">
        <p14:creationId xmlns:p14="http://schemas.microsoft.com/office/powerpoint/2010/main" val="70406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Report Highlights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4" y="1600200"/>
            <a:ext cx="745184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844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CCE2A10-9FD6-4CFE-90C2-24AD14A83A6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1715</TotalTime>
  <Words>1242</Words>
  <Application>Microsoft Office PowerPoint</Application>
  <PresentationFormat>On-screen Show (4:3)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Gotham</vt:lpstr>
      <vt:lpstr>Tw Cen MT</vt:lpstr>
      <vt:lpstr>Wingdings</vt:lpstr>
      <vt:lpstr>Wingdings 2</vt:lpstr>
      <vt:lpstr>Median</vt:lpstr>
      <vt:lpstr>1_Median</vt:lpstr>
      <vt:lpstr> Annual Presentation to Regional Councils</vt:lpstr>
      <vt:lpstr>EMS Oversight Program</vt:lpstr>
      <vt:lpstr>Inter-Local Agreement</vt:lpstr>
      <vt:lpstr>Authority of ILA</vt:lpstr>
      <vt:lpstr>EMS Advisory Board</vt:lpstr>
      <vt:lpstr>EMS Advisory Board</vt:lpstr>
      <vt:lpstr>Organizational Chart</vt:lpstr>
      <vt:lpstr>FY 2017-2018 Annual Report</vt:lpstr>
      <vt:lpstr>Data Report Highlights</vt:lpstr>
      <vt:lpstr>Data Report Highlights </vt:lpstr>
      <vt:lpstr>Data Report Highlights</vt:lpstr>
      <vt:lpstr>Regional Accomplishments</vt:lpstr>
      <vt:lpstr>Regional Accomplishments</vt:lpstr>
      <vt:lpstr>Regional Accomplishments</vt:lpstr>
      <vt:lpstr>PowerPoint Presentation</vt:lpstr>
      <vt:lpstr>Partner Accomplishments</vt:lpstr>
      <vt:lpstr>Current Projects</vt:lpstr>
      <vt:lpstr>Updated Strategic Plan 2019-2023, Approved May 2019</vt:lpstr>
      <vt:lpstr>Updated Strategic Plan 2019-2023</vt:lpstr>
      <vt:lpstr>Updated Strategic Plan 2019-2023</vt:lpstr>
      <vt:lpstr>Additional Regional Projects </vt:lpstr>
      <vt:lpstr>Additional Regional Projects</vt:lpstr>
      <vt:lpstr>Additional Regional Projects</vt:lpstr>
      <vt:lpstr>Recommendations</vt:lpstr>
      <vt:lpstr>Questions?</vt:lpstr>
    </vt:vector>
  </TitlesOfParts>
  <Company>Washoe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CConti</dc:creator>
  <cp:lastModifiedBy>Torres, Julie</cp:lastModifiedBy>
  <cp:revision>54</cp:revision>
  <cp:lastPrinted>2016-12-07T00:19:31Z</cp:lastPrinted>
  <dcterms:created xsi:type="dcterms:W3CDTF">2016-10-26T23:16:25Z</dcterms:created>
  <dcterms:modified xsi:type="dcterms:W3CDTF">2019-08-12T16:53:49Z</dcterms:modified>
</cp:coreProperties>
</file>